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4" r:id="rId4"/>
    <p:sldMasterId id="2147483675" r:id="rId5"/>
  </p:sldMasterIdLst>
  <p:notesMasterIdLst>
    <p:notesMasterId r:id="rId6"/>
  </p:notesMasterIdLst>
  <p:sldIdLst>
    <p:sldId id="256" r:id="rId7"/>
    <p:sldId id="257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h368522700bf50663_0_174:notes"/>
          <p:cNvSpPr txBox="1"/>
          <p:nvPr>
            <p:ph idx="2" type="hdr"/>
          </p:nvPr>
        </p:nvSpPr>
        <p:spPr>
          <a:xfrm>
            <a:off x="0" y="0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4" name="Google Shape;144;h368522700bf50663_0_174:notes"/>
          <p:cNvSpPr txBox="1"/>
          <p:nvPr>
            <p:ph idx="10" type="dt"/>
          </p:nvPr>
        </p:nvSpPr>
        <p:spPr>
          <a:xfrm>
            <a:off x="3884613" y="0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5" name="Google Shape;145;h368522700bf50663_0_174:notes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" name="Google Shape;146;h368522700bf50663_0_17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7" name="Google Shape;147;h368522700bf50663_0_174:notes"/>
          <p:cNvSpPr txBox="1"/>
          <p:nvPr>
            <p:ph idx="11" type="ftr"/>
          </p:nvPr>
        </p:nvSpPr>
        <p:spPr>
          <a:xfrm>
            <a:off x="0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8" name="Google Shape;148;h368522700bf50663_0_17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h368522700bf50663_0_347:notes"/>
          <p:cNvSpPr txBox="1"/>
          <p:nvPr>
            <p:ph idx="2" type="hdr"/>
          </p:nvPr>
        </p:nvSpPr>
        <p:spPr>
          <a:xfrm>
            <a:off x="0" y="0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6" name="Google Shape;226;h368522700bf50663_0_347:notes"/>
          <p:cNvSpPr txBox="1"/>
          <p:nvPr>
            <p:ph idx="10" type="dt"/>
          </p:nvPr>
        </p:nvSpPr>
        <p:spPr>
          <a:xfrm>
            <a:off x="3884613" y="0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7" name="Google Shape;227;h368522700bf50663_0_347:notes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8" name="Google Shape;228;h368522700bf50663_0_34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9" name="Google Shape;229;h368522700bf50663_0_347:notes"/>
          <p:cNvSpPr txBox="1"/>
          <p:nvPr>
            <p:ph idx="11" type="ftr"/>
          </p:nvPr>
        </p:nvSpPr>
        <p:spPr>
          <a:xfrm>
            <a:off x="0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0" name="Google Shape;230;h368522700bf50663_0_34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enerated (g3fb932c942c_6_0)">
  <p:cSld name="Generated (g3fb932c942c_6_0)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Google Shape;66;p16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7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9" name="Google Shape;69;p17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Google Shape;70;p17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8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4" name="Google Shape;74;p18"/>
          <p:cNvSpPr txBox="1"/>
          <p:nvPr>
            <p:ph idx="1" type="subTitle"/>
          </p:nvPr>
        </p:nvSpPr>
        <p:spPr>
          <a:xfrm>
            <a:off x="1143000" y="2701529"/>
            <a:ext cx="6858000" cy="1241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75" name="Google Shape;75;p18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7" name="Google Shape;77;p1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" name="Google Shape;80;p19"/>
          <p:cNvSpPr txBox="1"/>
          <p:nvPr>
            <p:ph idx="1" type="body"/>
          </p:nvPr>
        </p:nvSpPr>
        <p:spPr>
          <a:xfrm>
            <a:off x="6286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1" name="Google Shape;81;p19"/>
          <p:cNvSpPr txBox="1"/>
          <p:nvPr>
            <p:ph idx="2" type="body"/>
          </p:nvPr>
        </p:nvSpPr>
        <p:spPr>
          <a:xfrm>
            <a:off x="4629150" y="1369219"/>
            <a:ext cx="38862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2" name="Google Shape;82;p19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3" name="Google Shape;83;p19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4" name="Google Shape;84;p19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 txBox="1"/>
          <p:nvPr>
            <p:ph type="title"/>
          </p:nvPr>
        </p:nvSpPr>
        <p:spPr>
          <a:xfrm>
            <a:off x="629841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7" name="Google Shape;87;p20"/>
          <p:cNvSpPr txBox="1"/>
          <p:nvPr>
            <p:ph idx="1" type="body"/>
          </p:nvPr>
        </p:nvSpPr>
        <p:spPr>
          <a:xfrm>
            <a:off x="629841" y="1260872"/>
            <a:ext cx="38685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88" name="Google Shape;88;p20"/>
          <p:cNvSpPr txBox="1"/>
          <p:nvPr>
            <p:ph idx="2" type="body"/>
          </p:nvPr>
        </p:nvSpPr>
        <p:spPr>
          <a:xfrm>
            <a:off x="629841" y="1878806"/>
            <a:ext cx="3868500" cy="2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9" name="Google Shape;89;p20"/>
          <p:cNvSpPr txBox="1"/>
          <p:nvPr>
            <p:ph idx="3" type="body"/>
          </p:nvPr>
        </p:nvSpPr>
        <p:spPr>
          <a:xfrm>
            <a:off x="4629150" y="1260872"/>
            <a:ext cx="3887400" cy="618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90" name="Google Shape;90;p20"/>
          <p:cNvSpPr txBox="1"/>
          <p:nvPr>
            <p:ph idx="4" type="body"/>
          </p:nvPr>
        </p:nvSpPr>
        <p:spPr>
          <a:xfrm>
            <a:off x="4629150" y="1878806"/>
            <a:ext cx="3887400" cy="27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91" name="Google Shape;91;p20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2" name="Google Shape;92;p20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3" name="Google Shape;93;p20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1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6" name="Google Shape;96;p21"/>
          <p:cNvSpPr txBox="1"/>
          <p:nvPr>
            <p:ph idx="1" type="body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97" name="Google Shape;97;p21"/>
          <p:cNvSpPr txBox="1"/>
          <p:nvPr>
            <p:ph idx="2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98" name="Google Shape;98;p21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9" name="Google Shape;99;p21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0" name="Google Shape;100;p21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/>
          <p:nvPr>
            <p:ph type="title"/>
          </p:nvPr>
        </p:nvSpPr>
        <p:spPr>
          <a:xfrm>
            <a:off x="629841" y="342900"/>
            <a:ext cx="29490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3" name="Google Shape;103;p22"/>
          <p:cNvSpPr/>
          <p:nvPr>
            <p:ph idx="2" type="pic"/>
          </p:nvPr>
        </p:nvSpPr>
        <p:spPr>
          <a:xfrm>
            <a:off x="3887391" y="740569"/>
            <a:ext cx="4629300" cy="3655200"/>
          </a:xfrm>
          <a:prstGeom prst="rect">
            <a:avLst/>
          </a:prstGeom>
          <a:noFill/>
          <a:ln>
            <a:noFill/>
          </a:ln>
        </p:spPr>
      </p:sp>
      <p:sp>
        <p:nvSpPr>
          <p:cNvPr id="104" name="Google Shape;104;p22"/>
          <p:cNvSpPr txBox="1"/>
          <p:nvPr>
            <p:ph idx="1" type="body"/>
          </p:nvPr>
        </p:nvSpPr>
        <p:spPr>
          <a:xfrm>
            <a:off x="629841" y="1543050"/>
            <a:ext cx="2949000" cy="28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105" name="Google Shape;105;p22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6" name="Google Shape;106;p22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07" name="Google Shape;107;p22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0" name="Google Shape;110;p23"/>
          <p:cNvSpPr txBox="1"/>
          <p:nvPr>
            <p:ph idx="1" type="body"/>
          </p:nvPr>
        </p:nvSpPr>
        <p:spPr>
          <a:xfrm rot="5400000">
            <a:off x="2940300" y="-942431"/>
            <a:ext cx="3263400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1" name="Google Shape;111;p2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2" name="Google Shape;112;p2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3" name="Google Shape;113;p2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4"/>
          <p:cNvSpPr txBox="1"/>
          <p:nvPr>
            <p:ph type="title"/>
          </p:nvPr>
        </p:nvSpPr>
        <p:spPr>
          <a:xfrm rot="5400000">
            <a:off x="5350050" y="1467544"/>
            <a:ext cx="4359000" cy="19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6" name="Google Shape;116;p24"/>
          <p:cNvSpPr txBox="1"/>
          <p:nvPr>
            <p:ph idx="1" type="body"/>
          </p:nvPr>
        </p:nvSpPr>
        <p:spPr>
          <a:xfrm rot="5400000">
            <a:off x="1349475" y="-447056"/>
            <a:ext cx="4359000" cy="58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17" name="Google Shape;117;p24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8" name="Google Shape;118;p24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9" name="Google Shape;119;p24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Slide_Bullet_Text">
  <p:cSld name="Title_Slide_Bullet_Text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5"/>
          <p:cNvSpPr txBox="1"/>
          <p:nvPr/>
        </p:nvSpPr>
        <p:spPr>
          <a:xfrm>
            <a:off x="5105400" y="4800601"/>
            <a:ext cx="26670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25"/>
          <p:cNvSpPr/>
          <p:nvPr/>
        </p:nvSpPr>
        <p:spPr>
          <a:xfrm>
            <a:off x="0" y="-11206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0000" rotWithShape="0" dir="5400000" dist="17250">
              <a:srgbClr val="000000">
                <a:alpha val="3216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PFCC Pinwheel Solo.psd" id="123" name="Google Shape;123;p2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43905" y="4558906"/>
            <a:ext cx="555677" cy="52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25"/>
          <p:cNvSpPr txBox="1"/>
          <p:nvPr>
            <p:ph type="title"/>
          </p:nvPr>
        </p:nvSpPr>
        <p:spPr>
          <a:xfrm>
            <a:off x="457200" y="116332"/>
            <a:ext cx="8229600" cy="77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b="0" sz="3200">
                <a:solidFill>
                  <a:srgbClr val="40008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5" name="Google Shape;125;p25"/>
          <p:cNvSpPr txBox="1"/>
          <p:nvPr>
            <p:ph idx="1" type="body"/>
          </p:nvPr>
        </p:nvSpPr>
        <p:spPr>
          <a:xfrm>
            <a:off x="457200" y="98724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406400" lvl="0" marL="457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Arial"/>
              <a:buChar char="•"/>
              <a:defRPr sz="2800">
                <a:solidFill>
                  <a:srgbClr val="3F3F3F"/>
                </a:solidFill>
              </a:defRPr>
            </a:lvl1pPr>
            <a:lvl2pPr indent="-349250" lvl="1" marL="9144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accent2"/>
              </a:buClr>
              <a:buSzPts val="1900"/>
              <a:buFont typeface="Courier New"/>
              <a:buChar char="o"/>
              <a:defRPr sz="2400">
                <a:solidFill>
                  <a:srgbClr val="7F7F7F"/>
                </a:solidFill>
              </a:defRPr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Noto Sans Symbols"/>
              <a:buChar char="▪"/>
              <a:defRPr sz="2200">
                <a:solidFill>
                  <a:srgbClr val="7F7F7F"/>
                </a:solidFill>
              </a:defRPr>
            </a:lvl3pPr>
            <a:lvl4pPr indent="-38735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500"/>
              <a:buFont typeface="Arial"/>
              <a:buChar char="•"/>
              <a:defRPr sz="2000">
                <a:solidFill>
                  <a:srgbClr val="7F7F7F"/>
                </a:solidFill>
              </a:defRPr>
            </a:lvl4pPr>
            <a:lvl5pPr indent="-3175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•"/>
              <a:defRPr sz="2000">
                <a:solidFill>
                  <a:srgbClr val="7F7F7F"/>
                </a:solidFill>
              </a:defRPr>
            </a:lvl5pPr>
            <a:lvl6pPr indent="-3175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cxnSp>
        <p:nvCxnSpPr>
          <p:cNvPr id="126" name="Google Shape;126;p25"/>
          <p:cNvCxnSpPr/>
          <p:nvPr/>
        </p:nvCxnSpPr>
        <p:spPr>
          <a:xfrm>
            <a:off x="457200" y="819482"/>
            <a:ext cx="8229600" cy="0"/>
          </a:xfrm>
          <a:prstGeom prst="straightConnector1">
            <a:avLst/>
          </a:prstGeom>
          <a:noFill/>
          <a:ln cap="flat" cmpd="sng" w="428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_Caption">
  <p:cSld name="Picture_Caption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6"/>
          <p:cNvSpPr txBox="1"/>
          <p:nvPr/>
        </p:nvSpPr>
        <p:spPr>
          <a:xfrm>
            <a:off x="5105400" y="4800601"/>
            <a:ext cx="26670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2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0000" rotWithShape="0" dir="5400000" dist="17250">
              <a:srgbClr val="000000">
                <a:alpha val="3216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PFCC Pinwheel Solo.psd" id="130" name="Google Shape;130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43904" y="4558906"/>
            <a:ext cx="696913" cy="52387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26"/>
          <p:cNvSpPr txBox="1"/>
          <p:nvPr>
            <p:ph idx="1" type="body"/>
          </p:nvPr>
        </p:nvSpPr>
        <p:spPr>
          <a:xfrm>
            <a:off x="698500" y="3914775"/>
            <a:ext cx="7074000" cy="552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SzPts val="2400"/>
              <a:buFont typeface="Calibri"/>
              <a:buNone/>
              <a:defRPr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Font typeface="Calibri"/>
              <a:buNone/>
              <a:defRPr/>
            </a:lvl2pPr>
            <a:lvl3pPr indent="-228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800"/>
              <a:buFont typeface="Calibri"/>
              <a:buNone/>
              <a:defRPr/>
            </a:lvl3pPr>
            <a:lvl4pPr indent="-228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600"/>
              <a:buFont typeface="Calibri"/>
              <a:buNone/>
              <a:defRPr/>
            </a:lvl4pPr>
            <a:lvl5pPr indent="-228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300"/>
              <a:buFont typeface="Calibri"/>
              <a:buNone/>
              <a:defRPr/>
            </a:lvl5pPr>
            <a:lvl6pPr indent="-3175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32" name="Google Shape;132;p26"/>
          <p:cNvSpPr/>
          <p:nvPr>
            <p:ph idx="2" type="pic"/>
          </p:nvPr>
        </p:nvSpPr>
        <p:spPr>
          <a:xfrm>
            <a:off x="1866900" y="600076"/>
            <a:ext cx="5029200" cy="2905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vider_Slide">
  <p:cSld name="Divider_Slide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7"/>
          <p:cNvSpPr txBox="1"/>
          <p:nvPr/>
        </p:nvSpPr>
        <p:spPr>
          <a:xfrm>
            <a:off x="5105400" y="4800601"/>
            <a:ext cx="2667000" cy="3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2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30000" rotWithShape="0" dir="5400000" dist="17250">
              <a:srgbClr val="000000">
                <a:alpha val="32160"/>
              </a:srgbClr>
            </a:outerShdw>
          </a:effectLst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27"/>
          <p:cNvSpPr txBox="1"/>
          <p:nvPr>
            <p:ph idx="1" type="body"/>
          </p:nvPr>
        </p:nvSpPr>
        <p:spPr>
          <a:xfrm>
            <a:off x="682630" y="1905001"/>
            <a:ext cx="7851900" cy="26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SzPts val="3600"/>
              <a:buFont typeface="Calibri"/>
              <a:buNone/>
              <a:defRPr sz="3600">
                <a:solidFill>
                  <a:srgbClr val="400080"/>
                </a:solidFill>
              </a:defRPr>
            </a:lvl1pPr>
            <a:lvl2pPr indent="-2984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o"/>
              <a:defRPr/>
            </a:lvl2pPr>
            <a:lvl3pPr indent="-3048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▪"/>
              <a:defRPr/>
            </a:lvl3pPr>
            <a:lvl4pPr indent="-3048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▪"/>
              <a:defRPr/>
            </a:lvl4pPr>
            <a:lvl5pPr indent="-2857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•"/>
              <a:defRPr/>
            </a:lvl5pPr>
            <a:lvl6pPr indent="-3175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pic>
        <p:nvPicPr>
          <p:cNvPr descr="IPFCC Pinwheel Solo.psd" id="137" name="Google Shape;137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343905" y="4558906"/>
            <a:ext cx="555677" cy="52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8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40" name="Google Shape;140;p28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141" name="Google Shape;141;p28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6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4"/>
            <a:ext cx="7886700" cy="99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b="0" i="0" sz="3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7500" lvl="3" marL="1828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7500" lvl="4" marL="22860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7500" lvl="5" marL="27432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7500" lvl="6" marL="32004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7500" lvl="7" marL="36576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7500" lvl="8" marL="4114800" marR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9"/>
          <p:cNvSpPr/>
          <p:nvPr/>
        </p:nvSpPr>
        <p:spPr>
          <a:xfrm>
            <a:off x="0" y="-8762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29"/>
          <p:cNvSpPr/>
          <p:nvPr/>
        </p:nvSpPr>
        <p:spPr>
          <a:xfrm>
            <a:off x="0" y="4778176"/>
            <a:ext cx="9144000" cy="365400"/>
          </a:xfrm>
          <a:prstGeom prst="rect">
            <a:avLst/>
          </a:prstGeom>
          <a:solidFill>
            <a:srgbClr val="5271C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2" name="Google Shape;152;p29"/>
          <p:cNvPicPr preferRelativeResize="0"/>
          <p:nvPr/>
        </p:nvPicPr>
        <p:blipFill rotWithShape="1">
          <a:blip r:embed="rId3">
            <a:alphaModFix/>
          </a:blip>
          <a:srcRect b="0" l="60" r="50" t="0"/>
          <a:stretch/>
        </p:blipFill>
        <p:spPr>
          <a:xfrm>
            <a:off x="6535009" y="4713318"/>
            <a:ext cx="2446648" cy="511875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9"/>
          <p:cNvSpPr txBox="1"/>
          <p:nvPr/>
        </p:nvSpPr>
        <p:spPr>
          <a:xfrm>
            <a:off x="428625" y="142875"/>
            <a:ext cx="8286900" cy="27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800">
                <a:solidFill>
                  <a:srgbClr val="1E1B4B"/>
                </a:solidFill>
                <a:latin typeface="Calibri"/>
                <a:ea typeface="Calibri"/>
                <a:cs typeface="Calibri"/>
                <a:sym typeface="Calibri"/>
              </a:rPr>
              <a:t>Organizational-Level Key Driver Diagram for PFACs - Exa</a:t>
            </a:r>
            <a:r>
              <a:rPr lang="en" sz="1800">
                <a:solidFill>
                  <a:srgbClr val="1E1B4B"/>
                </a:solidFill>
                <a:latin typeface="Calibri"/>
                <a:ea typeface="Calibri"/>
                <a:cs typeface="Calibri"/>
                <a:sym typeface="Calibri"/>
              </a:rPr>
              <a:t>mple</a:t>
            </a:r>
            <a:endParaRPr b="0" sz="1800">
              <a:solidFill>
                <a:srgbClr val="1E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29"/>
          <p:cNvSpPr txBox="1"/>
          <p:nvPr/>
        </p:nvSpPr>
        <p:spPr>
          <a:xfrm>
            <a:off x="62835" y="4506755"/>
            <a:ext cx="51855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700" u="none" cap="none" strike="noStrike">
                <a:solidFill>
                  <a:srgbClr val="351C75"/>
                </a:solidFill>
                <a:latin typeface="Calibri"/>
                <a:ea typeface="Calibri"/>
                <a:cs typeface="Calibri"/>
                <a:sym typeface="Calibri"/>
              </a:rPr>
              <a:t>Adapted from Dardess P, Orazi J, Simpson S, Ganachari D, Casillas CA, Unaka N, and Beck AF. Improving PFAC Representativeness: Outcomes and Lessons Learned from a Pediatric Learning Community. Article under review. </a:t>
            </a:r>
            <a:endParaRPr b="0" i="0" sz="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55" name="Google Shape;155;p29"/>
          <p:cNvGrpSpPr/>
          <p:nvPr/>
        </p:nvGrpSpPr>
        <p:grpSpPr>
          <a:xfrm>
            <a:off x="285750" y="542925"/>
            <a:ext cx="8572613" cy="3814875"/>
            <a:chOff x="381000" y="723900"/>
            <a:chExt cx="11430150" cy="5086500"/>
          </a:xfrm>
        </p:grpSpPr>
        <p:sp>
          <p:nvSpPr>
            <p:cNvPr id="156" name="Google Shape;156;p29"/>
            <p:cNvSpPr/>
            <p:nvPr/>
          </p:nvSpPr>
          <p:spPr>
            <a:xfrm>
              <a:off x="381000" y="723900"/>
              <a:ext cx="2286000" cy="304800"/>
            </a:xfrm>
            <a:prstGeom prst="roundRect">
              <a:avLst>
                <a:gd fmla="val 18750" name="adj"/>
              </a:avLst>
            </a:prstGeom>
            <a:solidFill>
              <a:srgbClr val="312E8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29"/>
            <p:cNvSpPr txBox="1"/>
            <p:nvPr/>
          </p:nvSpPr>
          <p:spPr>
            <a:xfrm>
              <a:off x="381000" y="723900"/>
              <a:ext cx="22860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TARGET &amp; SCOPE</a:t>
              </a:r>
              <a:endParaRPr b="1" sz="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8" name="Google Shape;158;p29"/>
            <p:cNvSpPr/>
            <p:nvPr/>
          </p:nvSpPr>
          <p:spPr>
            <a:xfrm>
              <a:off x="381000" y="1123950"/>
              <a:ext cx="2286000" cy="2190900"/>
            </a:xfrm>
            <a:prstGeom prst="roundRect">
              <a:avLst>
                <a:gd fmla="val 4347" name="adj"/>
              </a:avLst>
            </a:prstGeom>
            <a:solidFill>
              <a:srgbClr val="EEF2FF"/>
            </a:solidFill>
            <a:ln cap="flat" cmpd="sng" w="10725">
              <a:solidFill>
                <a:srgbClr val="C7D2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29"/>
            <p:cNvSpPr/>
            <p:nvPr/>
          </p:nvSpPr>
          <p:spPr>
            <a:xfrm>
              <a:off x="381000" y="1123950"/>
              <a:ext cx="2286000" cy="57300"/>
            </a:xfrm>
            <a:prstGeom prst="roundRect">
              <a:avLst>
                <a:gd fmla="val 50000" name="adj"/>
              </a:avLst>
            </a:prstGeom>
            <a:solidFill>
              <a:srgbClr val="4338C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29"/>
            <p:cNvSpPr txBox="1"/>
            <p:nvPr/>
          </p:nvSpPr>
          <p:spPr>
            <a:xfrm>
              <a:off x="495300" y="1257300"/>
              <a:ext cx="2057400" cy="196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rgbClr val="3730A3"/>
                  </a:solidFill>
                  <a:latin typeface="Calibri"/>
                  <a:ea typeface="Calibri"/>
                  <a:cs typeface="Calibri"/>
                  <a:sym typeface="Calibri"/>
                </a:rPr>
                <a:t>Strategic Aim</a:t>
              </a:r>
              <a:endParaRPr b="1" sz="800">
                <a:solidFill>
                  <a:srgbClr val="3730A3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l">
                <a:spcBef>
                  <a:spcPts val="500"/>
                </a:spcBef>
                <a:spcAft>
                  <a:spcPts val="0"/>
                </a:spcAft>
                <a:buNone/>
              </a:pPr>
              <a:r>
                <a:rPr b="0" lang="en" sz="900">
                  <a:solidFill>
                    <a:srgbClr val="1E1B4B"/>
                  </a:solidFill>
                  <a:latin typeface="Calibri"/>
                  <a:ea typeface="Calibri"/>
                  <a:cs typeface="Calibri"/>
                  <a:sym typeface="Calibri"/>
                </a:rPr>
                <a:t>Improve representativeness, belonging, and engagement within our organization’s patient and family advisory council or councils (PFACs)</a:t>
              </a:r>
              <a:endParaRPr b="0" sz="900">
                <a:solidFill>
                  <a:srgbClr val="1E1B4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1" name="Google Shape;161;p29"/>
            <p:cNvSpPr/>
            <p:nvPr/>
          </p:nvSpPr>
          <p:spPr>
            <a:xfrm>
              <a:off x="381000" y="3429000"/>
              <a:ext cx="2286000" cy="2381400"/>
            </a:xfrm>
            <a:prstGeom prst="roundRect">
              <a:avLst>
                <a:gd fmla="val 4166" name="adj"/>
              </a:avLst>
            </a:prstGeom>
            <a:solidFill>
              <a:srgbClr val="F0FDFA"/>
            </a:solidFill>
            <a:ln cap="flat" cmpd="sng" w="10725">
              <a:solidFill>
                <a:srgbClr val="99F6E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29"/>
            <p:cNvSpPr/>
            <p:nvPr/>
          </p:nvSpPr>
          <p:spPr>
            <a:xfrm>
              <a:off x="381000" y="3429000"/>
              <a:ext cx="2286000" cy="57300"/>
            </a:xfrm>
            <a:prstGeom prst="roundRect">
              <a:avLst>
                <a:gd fmla="val 50000" name="adj"/>
              </a:avLst>
            </a:prstGeom>
            <a:solidFill>
              <a:srgbClr val="0D9488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29"/>
            <p:cNvSpPr txBox="1"/>
            <p:nvPr/>
          </p:nvSpPr>
          <p:spPr>
            <a:xfrm>
              <a:off x="495300" y="3562350"/>
              <a:ext cx="2057400" cy="215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rgbClr val="0F766E"/>
                  </a:solidFill>
                  <a:latin typeface="Calibri"/>
                  <a:ea typeface="Calibri"/>
                  <a:cs typeface="Calibri"/>
                  <a:sym typeface="Calibri"/>
                </a:rPr>
                <a:t>Population</a:t>
              </a:r>
              <a:endParaRPr b="1" sz="800">
                <a:solidFill>
                  <a:srgbClr val="0F766E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l">
                <a:spcBef>
                  <a:spcPts val="500"/>
                </a:spcBef>
                <a:spcAft>
                  <a:spcPts val="0"/>
                </a:spcAft>
                <a:buNone/>
              </a:pPr>
              <a:r>
                <a:rPr b="0" lang="en" sz="900">
                  <a:solidFill>
                    <a:srgbClr val="134E4A"/>
                  </a:solidFill>
                  <a:latin typeface="Calibri"/>
                  <a:ea typeface="Calibri"/>
                  <a:cs typeface="Calibri"/>
                  <a:sym typeface="Calibri"/>
                </a:rPr>
                <a:t>Patients and families who access our organization’s services</a:t>
              </a:r>
              <a:endParaRPr b="0" sz="900">
                <a:solidFill>
                  <a:srgbClr val="134E4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4" name="Google Shape;164;p29"/>
            <p:cNvSpPr/>
            <p:nvPr/>
          </p:nvSpPr>
          <p:spPr>
            <a:xfrm>
              <a:off x="2857500" y="723900"/>
              <a:ext cx="3905400" cy="304800"/>
            </a:xfrm>
            <a:prstGeom prst="roundRect">
              <a:avLst>
                <a:gd fmla="val 18750" name="adj"/>
              </a:avLst>
            </a:prstGeom>
            <a:solidFill>
              <a:srgbClr val="1E40A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29"/>
            <p:cNvSpPr txBox="1"/>
            <p:nvPr/>
          </p:nvSpPr>
          <p:spPr>
            <a:xfrm>
              <a:off x="2857500" y="723900"/>
              <a:ext cx="39054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PRIMARY DRIVERS</a:t>
              </a:r>
              <a:endParaRPr b="1" sz="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66" name="Google Shape;166;p29"/>
            <p:cNvGrpSpPr/>
            <p:nvPr/>
          </p:nvGrpSpPr>
          <p:grpSpPr>
            <a:xfrm>
              <a:off x="2857500" y="1123950"/>
              <a:ext cx="3905400" cy="705000"/>
              <a:chOff x="0" y="0"/>
              <a:chExt cx="3905400" cy="705000"/>
            </a:xfrm>
          </p:grpSpPr>
          <p:sp>
            <p:nvSpPr>
              <p:cNvPr id="167" name="Google Shape;167;p29"/>
              <p:cNvSpPr/>
              <p:nvPr/>
            </p:nvSpPr>
            <p:spPr>
              <a:xfrm>
                <a:off x="0" y="0"/>
                <a:ext cx="3905400" cy="705000"/>
              </a:xfrm>
              <a:prstGeom prst="roundRect">
                <a:avLst>
                  <a:gd fmla="val 10810" name="adj"/>
                </a:avLst>
              </a:prstGeom>
              <a:solidFill>
                <a:srgbClr val="F8FAFC"/>
              </a:solidFill>
              <a:ln cap="flat" cmpd="sng" w="8575">
                <a:solidFill>
                  <a:srgbClr val="CBD5E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8" name="Google Shape;168;p29"/>
              <p:cNvSpPr/>
              <p:nvPr/>
            </p:nvSpPr>
            <p:spPr>
              <a:xfrm>
                <a:off x="0" y="0"/>
                <a:ext cx="57300" cy="705000"/>
              </a:xfrm>
              <a:prstGeom prst="roundRect">
                <a:avLst>
                  <a:gd fmla="val 50000" name="adj"/>
                </a:avLst>
              </a:prstGeom>
              <a:solidFill>
                <a:srgbClr val="2563EB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69" name="Google Shape;169;p29"/>
              <p:cNvSpPr txBox="1"/>
              <p:nvPr/>
            </p:nvSpPr>
            <p:spPr>
              <a:xfrm>
                <a:off x="171450" y="0"/>
                <a:ext cx="3619500" cy="70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900">
                    <a:solidFill>
                      <a:srgbClr val="334155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Clear understanding of patient and family populations served via </a:t>
                </a:r>
                <a:r>
                  <a:rPr b="1" lang="en" sz="900">
                    <a:solidFill>
                      <a:srgbClr val="1E293B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transparent, available data</a:t>
                </a:r>
                <a:endParaRPr sz="900">
                  <a:solidFill>
                    <a:srgbClr val="334155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0" name="Google Shape;170;p29"/>
            <p:cNvGrpSpPr/>
            <p:nvPr/>
          </p:nvGrpSpPr>
          <p:grpSpPr>
            <a:xfrm>
              <a:off x="2857500" y="1905000"/>
              <a:ext cx="3905400" cy="705000"/>
              <a:chOff x="0" y="0"/>
              <a:chExt cx="3905400" cy="705000"/>
            </a:xfrm>
          </p:grpSpPr>
          <p:sp>
            <p:nvSpPr>
              <p:cNvPr id="171" name="Google Shape;171;p29"/>
              <p:cNvSpPr/>
              <p:nvPr/>
            </p:nvSpPr>
            <p:spPr>
              <a:xfrm>
                <a:off x="0" y="0"/>
                <a:ext cx="3905400" cy="705000"/>
              </a:xfrm>
              <a:prstGeom prst="roundRect">
                <a:avLst>
                  <a:gd fmla="val 10810" name="adj"/>
                </a:avLst>
              </a:prstGeom>
              <a:solidFill>
                <a:srgbClr val="F8FAFC"/>
              </a:solidFill>
              <a:ln cap="flat" cmpd="sng" w="8575">
                <a:solidFill>
                  <a:srgbClr val="CBD5E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29"/>
              <p:cNvSpPr/>
              <p:nvPr/>
            </p:nvSpPr>
            <p:spPr>
              <a:xfrm>
                <a:off x="0" y="0"/>
                <a:ext cx="57300" cy="705000"/>
              </a:xfrm>
              <a:prstGeom prst="roundRect">
                <a:avLst>
                  <a:gd fmla="val 50000" name="adj"/>
                </a:avLst>
              </a:prstGeom>
              <a:solidFill>
                <a:srgbClr val="2563EB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3" name="Google Shape;173;p29"/>
              <p:cNvSpPr txBox="1"/>
              <p:nvPr/>
            </p:nvSpPr>
            <p:spPr>
              <a:xfrm>
                <a:off x="171450" y="0"/>
                <a:ext cx="3619500" cy="70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900">
                    <a:solidFill>
                      <a:srgbClr val="1E293B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Recruitment strategies</a:t>
                </a:r>
                <a:r>
                  <a:rPr lang="en" sz="900">
                    <a:solidFill>
                      <a:srgbClr val="334155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that facilitate identification of patient and family advisors (PFAs) from a variety of backgrounds</a:t>
                </a:r>
                <a:endParaRPr sz="900">
                  <a:solidFill>
                    <a:srgbClr val="334155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4" name="Google Shape;174;p29"/>
            <p:cNvGrpSpPr/>
            <p:nvPr/>
          </p:nvGrpSpPr>
          <p:grpSpPr>
            <a:xfrm>
              <a:off x="2857500" y="2686050"/>
              <a:ext cx="3905400" cy="705000"/>
              <a:chOff x="0" y="0"/>
              <a:chExt cx="3905400" cy="705000"/>
            </a:xfrm>
          </p:grpSpPr>
          <p:sp>
            <p:nvSpPr>
              <p:cNvPr id="175" name="Google Shape;175;p29"/>
              <p:cNvSpPr/>
              <p:nvPr/>
            </p:nvSpPr>
            <p:spPr>
              <a:xfrm>
                <a:off x="0" y="0"/>
                <a:ext cx="3905400" cy="705000"/>
              </a:xfrm>
              <a:prstGeom prst="roundRect">
                <a:avLst>
                  <a:gd fmla="val 10810" name="adj"/>
                </a:avLst>
              </a:prstGeom>
              <a:solidFill>
                <a:srgbClr val="F8FAFC"/>
              </a:solidFill>
              <a:ln cap="flat" cmpd="sng" w="8575">
                <a:solidFill>
                  <a:srgbClr val="CBD5E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6" name="Google Shape;176;p29"/>
              <p:cNvSpPr/>
              <p:nvPr/>
            </p:nvSpPr>
            <p:spPr>
              <a:xfrm>
                <a:off x="0" y="0"/>
                <a:ext cx="57300" cy="705000"/>
              </a:xfrm>
              <a:prstGeom prst="roundRect">
                <a:avLst>
                  <a:gd fmla="val 50000" name="adj"/>
                </a:avLst>
              </a:prstGeom>
              <a:solidFill>
                <a:srgbClr val="2563EB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29"/>
              <p:cNvSpPr txBox="1"/>
              <p:nvPr/>
            </p:nvSpPr>
            <p:spPr>
              <a:xfrm>
                <a:off x="171450" y="0"/>
                <a:ext cx="3619500" cy="70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900">
                    <a:solidFill>
                      <a:srgbClr val="1E293B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Infrastructure, processes, and procedures</a:t>
                </a:r>
                <a:r>
                  <a:rPr lang="en" sz="900">
                    <a:solidFill>
                      <a:srgbClr val="334155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that support PFA effort and time and facilitate engagement</a:t>
                </a:r>
                <a:endParaRPr sz="900">
                  <a:solidFill>
                    <a:srgbClr val="334155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78" name="Google Shape;178;p29"/>
            <p:cNvGrpSpPr/>
            <p:nvPr/>
          </p:nvGrpSpPr>
          <p:grpSpPr>
            <a:xfrm>
              <a:off x="2857500" y="3467100"/>
              <a:ext cx="3905400" cy="705000"/>
              <a:chOff x="0" y="0"/>
              <a:chExt cx="3905400" cy="705000"/>
            </a:xfrm>
          </p:grpSpPr>
          <p:sp>
            <p:nvSpPr>
              <p:cNvPr id="179" name="Google Shape;179;p29"/>
              <p:cNvSpPr/>
              <p:nvPr/>
            </p:nvSpPr>
            <p:spPr>
              <a:xfrm>
                <a:off x="0" y="0"/>
                <a:ext cx="3905400" cy="705000"/>
              </a:xfrm>
              <a:prstGeom prst="roundRect">
                <a:avLst>
                  <a:gd fmla="val 10810" name="adj"/>
                </a:avLst>
              </a:prstGeom>
              <a:solidFill>
                <a:srgbClr val="F8FAFC"/>
              </a:solidFill>
              <a:ln cap="flat" cmpd="sng" w="8575">
                <a:solidFill>
                  <a:srgbClr val="CBD5E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0" name="Google Shape;180;p29"/>
              <p:cNvSpPr/>
              <p:nvPr/>
            </p:nvSpPr>
            <p:spPr>
              <a:xfrm>
                <a:off x="0" y="0"/>
                <a:ext cx="57300" cy="705000"/>
              </a:xfrm>
              <a:prstGeom prst="roundRect">
                <a:avLst>
                  <a:gd fmla="val 50000" name="adj"/>
                </a:avLst>
              </a:prstGeom>
              <a:solidFill>
                <a:srgbClr val="2563EB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1" name="Google Shape;181;p29"/>
              <p:cNvSpPr txBox="1"/>
              <p:nvPr/>
            </p:nvSpPr>
            <p:spPr>
              <a:xfrm>
                <a:off x="171450" y="0"/>
                <a:ext cx="3619500" cy="70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900">
                    <a:solidFill>
                      <a:srgbClr val="1E293B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Relationship-building</a:t>
                </a:r>
                <a:r>
                  <a:rPr lang="en" sz="900">
                    <a:solidFill>
                      <a:srgbClr val="334155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within and outside of the organization to foster trust and ensure PFAs feel heard and a part of the work</a:t>
                </a:r>
                <a:endParaRPr sz="900">
                  <a:solidFill>
                    <a:srgbClr val="334155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2" name="Google Shape;182;p29"/>
            <p:cNvGrpSpPr/>
            <p:nvPr/>
          </p:nvGrpSpPr>
          <p:grpSpPr>
            <a:xfrm>
              <a:off x="2857500" y="4248150"/>
              <a:ext cx="3905400" cy="743100"/>
              <a:chOff x="0" y="0"/>
              <a:chExt cx="3905400" cy="743100"/>
            </a:xfrm>
          </p:grpSpPr>
          <p:sp>
            <p:nvSpPr>
              <p:cNvPr id="183" name="Google Shape;183;p29"/>
              <p:cNvSpPr/>
              <p:nvPr/>
            </p:nvSpPr>
            <p:spPr>
              <a:xfrm>
                <a:off x="0" y="0"/>
                <a:ext cx="3905400" cy="743100"/>
              </a:xfrm>
              <a:prstGeom prst="roundRect">
                <a:avLst>
                  <a:gd fmla="val 10256" name="adj"/>
                </a:avLst>
              </a:prstGeom>
              <a:solidFill>
                <a:srgbClr val="F8FAFC"/>
              </a:solidFill>
              <a:ln cap="flat" cmpd="sng" w="8575">
                <a:solidFill>
                  <a:srgbClr val="CBD5E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4" name="Google Shape;184;p29"/>
              <p:cNvSpPr/>
              <p:nvPr/>
            </p:nvSpPr>
            <p:spPr>
              <a:xfrm>
                <a:off x="0" y="0"/>
                <a:ext cx="57300" cy="743100"/>
              </a:xfrm>
              <a:prstGeom prst="roundRect">
                <a:avLst>
                  <a:gd fmla="val 50000" name="adj"/>
                </a:avLst>
              </a:prstGeom>
              <a:solidFill>
                <a:srgbClr val="2563EB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5" name="Google Shape;185;p29"/>
              <p:cNvSpPr txBox="1"/>
              <p:nvPr/>
            </p:nvSpPr>
            <p:spPr>
              <a:xfrm>
                <a:off x="171450" y="0"/>
                <a:ext cx="3619500" cy="74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800">
                    <a:solidFill>
                      <a:srgbClr val="1E293B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System and/or organizational commitment</a:t>
                </a:r>
                <a:r>
                  <a:rPr lang="en" sz="800">
                    <a:solidFill>
                      <a:srgbClr val="334155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to, accountability for, and prioritization of patient- and family-centered care and health equity initiatives</a:t>
                </a:r>
                <a:endParaRPr sz="800">
                  <a:solidFill>
                    <a:srgbClr val="334155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86" name="Google Shape;186;p29"/>
            <p:cNvGrpSpPr/>
            <p:nvPr/>
          </p:nvGrpSpPr>
          <p:grpSpPr>
            <a:xfrm>
              <a:off x="2857500" y="5067300"/>
              <a:ext cx="3905400" cy="743100"/>
              <a:chOff x="0" y="0"/>
              <a:chExt cx="3905400" cy="743100"/>
            </a:xfrm>
          </p:grpSpPr>
          <p:sp>
            <p:nvSpPr>
              <p:cNvPr id="187" name="Google Shape;187;p29"/>
              <p:cNvSpPr/>
              <p:nvPr/>
            </p:nvSpPr>
            <p:spPr>
              <a:xfrm>
                <a:off x="0" y="0"/>
                <a:ext cx="3905400" cy="743100"/>
              </a:xfrm>
              <a:prstGeom prst="roundRect">
                <a:avLst>
                  <a:gd fmla="val 10256" name="adj"/>
                </a:avLst>
              </a:prstGeom>
              <a:solidFill>
                <a:srgbClr val="F8FAFC"/>
              </a:solidFill>
              <a:ln cap="flat" cmpd="sng" w="8575">
                <a:solidFill>
                  <a:srgbClr val="CBD5E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8" name="Google Shape;188;p29"/>
              <p:cNvSpPr/>
              <p:nvPr/>
            </p:nvSpPr>
            <p:spPr>
              <a:xfrm>
                <a:off x="0" y="0"/>
                <a:ext cx="57300" cy="743100"/>
              </a:xfrm>
              <a:prstGeom prst="roundRect">
                <a:avLst>
                  <a:gd fmla="val 50000" name="adj"/>
                </a:avLst>
              </a:prstGeom>
              <a:solidFill>
                <a:srgbClr val="2563EB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89" name="Google Shape;189;p29"/>
              <p:cNvSpPr txBox="1"/>
              <p:nvPr/>
            </p:nvSpPr>
            <p:spPr>
              <a:xfrm>
                <a:off x="171450" y="0"/>
                <a:ext cx="3619500" cy="74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800">
                    <a:solidFill>
                      <a:srgbClr val="1E293B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Learning mindset</a:t>
                </a:r>
                <a:r>
                  <a:rPr lang="en" sz="800">
                    <a:solidFill>
                      <a:srgbClr val="334155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that promotes an “all teach, all learn” philosophy, continuous improvement, and sustained relationships</a:t>
                </a:r>
                <a:endParaRPr sz="800">
                  <a:solidFill>
                    <a:srgbClr val="334155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190" name="Google Shape;190;p29"/>
            <p:cNvSpPr/>
            <p:nvPr/>
          </p:nvSpPr>
          <p:spPr>
            <a:xfrm>
              <a:off x="6953250" y="723900"/>
              <a:ext cx="4857900" cy="304800"/>
            </a:xfrm>
            <a:prstGeom prst="roundRect">
              <a:avLst>
                <a:gd fmla="val 18750" name="adj"/>
              </a:avLst>
            </a:prstGeom>
            <a:solidFill>
              <a:srgbClr val="0369A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29"/>
            <p:cNvSpPr txBox="1"/>
            <p:nvPr/>
          </p:nvSpPr>
          <p:spPr>
            <a:xfrm>
              <a:off x="6953250" y="723900"/>
              <a:ext cx="48579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SECONDARY DRIVERS</a:t>
              </a:r>
              <a:endParaRPr b="1" sz="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92" name="Google Shape;192;p29"/>
            <p:cNvGrpSpPr/>
            <p:nvPr/>
          </p:nvGrpSpPr>
          <p:grpSpPr>
            <a:xfrm>
              <a:off x="6953250" y="1123950"/>
              <a:ext cx="4857900" cy="533400"/>
              <a:chOff x="0" y="0"/>
              <a:chExt cx="4857900" cy="533400"/>
            </a:xfrm>
          </p:grpSpPr>
          <p:sp>
            <p:nvSpPr>
              <p:cNvPr id="193" name="Google Shape;193;p29"/>
              <p:cNvSpPr/>
              <p:nvPr/>
            </p:nvSpPr>
            <p:spPr>
              <a:xfrm>
                <a:off x="0" y="0"/>
                <a:ext cx="4857900" cy="533400"/>
              </a:xfrm>
              <a:prstGeom prst="roundRect">
                <a:avLst>
                  <a:gd fmla="val 10714" name="adj"/>
                </a:avLst>
              </a:prstGeom>
              <a:solidFill>
                <a:srgbClr val="FFFFFF"/>
              </a:solidFill>
              <a:ln cap="flat" cmpd="sng" w="7150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4" name="Google Shape;194;p29"/>
              <p:cNvSpPr/>
              <p:nvPr/>
            </p:nvSpPr>
            <p:spPr>
              <a:xfrm>
                <a:off x="0" y="0"/>
                <a:ext cx="38100" cy="533400"/>
              </a:xfrm>
              <a:prstGeom prst="roundRect">
                <a:avLst>
                  <a:gd fmla="val 50000" name="adj"/>
                </a:avLst>
              </a:prstGeom>
              <a:solidFill>
                <a:srgbClr val="0284C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5" name="Google Shape;195;p29"/>
              <p:cNvSpPr txBox="1"/>
              <p:nvPr/>
            </p:nvSpPr>
            <p:spPr>
              <a:xfrm>
                <a:off x="133350" y="0"/>
                <a:ext cx="46101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00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Work with </a:t>
                </a:r>
                <a:r>
                  <a:rPr b="1" lang="en" sz="800">
                    <a:solidFill>
                      <a:srgbClr val="0F172A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trusted community partners</a:t>
                </a:r>
                <a:r>
                  <a:rPr lang="en" sz="800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to develop ongoing relationships with patients and families (including establishing a </a:t>
                </a:r>
                <a:r>
                  <a:rPr b="1" lang="en" sz="800">
                    <a:solidFill>
                      <a:srgbClr val="0F172A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visible, authentic presence</a:t>
                </a:r>
                <a:r>
                  <a:rPr lang="en" sz="800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in the community)</a:t>
                </a:r>
                <a:endParaRPr sz="80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6" name="Google Shape;196;p29"/>
            <p:cNvGrpSpPr/>
            <p:nvPr/>
          </p:nvGrpSpPr>
          <p:grpSpPr>
            <a:xfrm>
              <a:off x="6953250" y="1714500"/>
              <a:ext cx="4857900" cy="533400"/>
              <a:chOff x="0" y="0"/>
              <a:chExt cx="4857900" cy="533400"/>
            </a:xfrm>
          </p:grpSpPr>
          <p:sp>
            <p:nvSpPr>
              <p:cNvPr id="197" name="Google Shape;197;p29"/>
              <p:cNvSpPr/>
              <p:nvPr/>
            </p:nvSpPr>
            <p:spPr>
              <a:xfrm>
                <a:off x="0" y="0"/>
                <a:ext cx="4857900" cy="533400"/>
              </a:xfrm>
              <a:prstGeom prst="roundRect">
                <a:avLst>
                  <a:gd fmla="val 10714" name="adj"/>
                </a:avLst>
              </a:prstGeom>
              <a:solidFill>
                <a:srgbClr val="FFFFFF"/>
              </a:solidFill>
              <a:ln cap="flat" cmpd="sng" w="7150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8" name="Google Shape;198;p29"/>
              <p:cNvSpPr/>
              <p:nvPr/>
            </p:nvSpPr>
            <p:spPr>
              <a:xfrm>
                <a:off x="0" y="0"/>
                <a:ext cx="38100" cy="533400"/>
              </a:xfrm>
              <a:prstGeom prst="roundRect">
                <a:avLst>
                  <a:gd fmla="val 50000" name="adj"/>
                </a:avLst>
              </a:prstGeom>
              <a:solidFill>
                <a:srgbClr val="0284C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99" name="Google Shape;199;p29"/>
              <p:cNvSpPr txBox="1"/>
              <p:nvPr/>
            </p:nvSpPr>
            <p:spPr>
              <a:xfrm>
                <a:off x="133350" y="0"/>
                <a:ext cx="46101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800">
                    <a:solidFill>
                      <a:srgbClr val="0F172A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Identify and address aspects of the recruitment and onboarding process</a:t>
                </a:r>
                <a:r>
                  <a:rPr lang="en" sz="800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that hinder efforts to improve representativeness of PFAs</a:t>
                </a:r>
                <a:endParaRPr sz="80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0" name="Google Shape;200;p29"/>
            <p:cNvGrpSpPr/>
            <p:nvPr/>
          </p:nvGrpSpPr>
          <p:grpSpPr>
            <a:xfrm>
              <a:off x="6953250" y="2305050"/>
              <a:ext cx="4857900" cy="533400"/>
              <a:chOff x="0" y="0"/>
              <a:chExt cx="4857900" cy="533400"/>
            </a:xfrm>
          </p:grpSpPr>
          <p:sp>
            <p:nvSpPr>
              <p:cNvPr id="201" name="Google Shape;201;p29"/>
              <p:cNvSpPr/>
              <p:nvPr/>
            </p:nvSpPr>
            <p:spPr>
              <a:xfrm>
                <a:off x="0" y="0"/>
                <a:ext cx="4857900" cy="533400"/>
              </a:xfrm>
              <a:prstGeom prst="roundRect">
                <a:avLst>
                  <a:gd fmla="val 10714" name="adj"/>
                </a:avLst>
              </a:prstGeom>
              <a:solidFill>
                <a:srgbClr val="FFFFFF"/>
              </a:solidFill>
              <a:ln cap="flat" cmpd="sng" w="7150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2" name="Google Shape;202;p29"/>
              <p:cNvSpPr/>
              <p:nvPr/>
            </p:nvSpPr>
            <p:spPr>
              <a:xfrm>
                <a:off x="0" y="0"/>
                <a:ext cx="38100" cy="533400"/>
              </a:xfrm>
              <a:prstGeom prst="roundRect">
                <a:avLst>
                  <a:gd fmla="val 50000" name="adj"/>
                </a:avLst>
              </a:prstGeom>
              <a:solidFill>
                <a:srgbClr val="0284C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3" name="Google Shape;203;p29"/>
              <p:cNvSpPr txBox="1"/>
              <p:nvPr/>
            </p:nvSpPr>
            <p:spPr>
              <a:xfrm>
                <a:off x="133350" y="0"/>
                <a:ext cx="46101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00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Develop </a:t>
                </a:r>
                <a:r>
                  <a:rPr b="1" lang="en" sz="800">
                    <a:solidFill>
                      <a:srgbClr val="0F172A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PFAC recruitment messages and materials</a:t>
                </a:r>
                <a:r>
                  <a:rPr lang="en" sz="800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that reflect and support representativeness</a:t>
                </a:r>
                <a:endParaRPr sz="80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4" name="Google Shape;204;p29"/>
            <p:cNvGrpSpPr/>
            <p:nvPr/>
          </p:nvGrpSpPr>
          <p:grpSpPr>
            <a:xfrm>
              <a:off x="6953250" y="2895600"/>
              <a:ext cx="4857900" cy="533400"/>
              <a:chOff x="0" y="0"/>
              <a:chExt cx="4857900" cy="533400"/>
            </a:xfrm>
          </p:grpSpPr>
          <p:sp>
            <p:nvSpPr>
              <p:cNvPr id="205" name="Google Shape;205;p29"/>
              <p:cNvSpPr/>
              <p:nvPr/>
            </p:nvSpPr>
            <p:spPr>
              <a:xfrm>
                <a:off x="0" y="0"/>
                <a:ext cx="4857900" cy="533400"/>
              </a:xfrm>
              <a:prstGeom prst="roundRect">
                <a:avLst>
                  <a:gd fmla="val 10714" name="adj"/>
                </a:avLst>
              </a:prstGeom>
              <a:solidFill>
                <a:srgbClr val="FFFFFF"/>
              </a:solidFill>
              <a:ln cap="flat" cmpd="sng" w="7150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6" name="Google Shape;206;p29"/>
              <p:cNvSpPr/>
              <p:nvPr/>
            </p:nvSpPr>
            <p:spPr>
              <a:xfrm>
                <a:off x="0" y="0"/>
                <a:ext cx="38100" cy="533400"/>
              </a:xfrm>
              <a:prstGeom prst="roundRect">
                <a:avLst>
                  <a:gd fmla="val 50000" name="adj"/>
                </a:avLst>
              </a:prstGeom>
              <a:solidFill>
                <a:srgbClr val="0284C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07" name="Google Shape;207;p29"/>
              <p:cNvSpPr txBox="1"/>
              <p:nvPr/>
            </p:nvSpPr>
            <p:spPr>
              <a:xfrm>
                <a:off x="133350" y="0"/>
                <a:ext cx="46101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800">
                    <a:solidFill>
                      <a:srgbClr val="0F172A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Engage individuals within the hospital</a:t>
                </a:r>
                <a:r>
                  <a:rPr lang="en" sz="800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as partners in recruiting PFAs who reflect populations served</a:t>
                </a:r>
                <a:endParaRPr sz="80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8" name="Google Shape;208;p29"/>
            <p:cNvGrpSpPr/>
            <p:nvPr/>
          </p:nvGrpSpPr>
          <p:grpSpPr>
            <a:xfrm>
              <a:off x="6953250" y="3486150"/>
              <a:ext cx="4857900" cy="533400"/>
              <a:chOff x="0" y="0"/>
              <a:chExt cx="4857900" cy="533400"/>
            </a:xfrm>
          </p:grpSpPr>
          <p:sp>
            <p:nvSpPr>
              <p:cNvPr id="209" name="Google Shape;209;p29"/>
              <p:cNvSpPr/>
              <p:nvPr/>
            </p:nvSpPr>
            <p:spPr>
              <a:xfrm>
                <a:off x="0" y="0"/>
                <a:ext cx="4857900" cy="533400"/>
              </a:xfrm>
              <a:prstGeom prst="roundRect">
                <a:avLst>
                  <a:gd fmla="val 10714" name="adj"/>
                </a:avLst>
              </a:prstGeom>
              <a:solidFill>
                <a:srgbClr val="FFFFFF"/>
              </a:solidFill>
              <a:ln cap="flat" cmpd="sng" w="7150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0" name="Google Shape;210;p29"/>
              <p:cNvSpPr/>
              <p:nvPr/>
            </p:nvSpPr>
            <p:spPr>
              <a:xfrm>
                <a:off x="0" y="0"/>
                <a:ext cx="38100" cy="533400"/>
              </a:xfrm>
              <a:prstGeom prst="roundRect">
                <a:avLst>
                  <a:gd fmla="val 50000" name="adj"/>
                </a:avLst>
              </a:prstGeom>
              <a:solidFill>
                <a:srgbClr val="0284C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1" name="Google Shape;211;p29"/>
              <p:cNvSpPr txBox="1"/>
              <p:nvPr/>
            </p:nvSpPr>
            <p:spPr>
              <a:xfrm>
                <a:off x="133350" y="0"/>
                <a:ext cx="46101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800">
                    <a:solidFill>
                      <a:srgbClr val="0F172A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Provide training</a:t>
                </a:r>
                <a:r>
                  <a:rPr lang="en" sz="800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for PFAs and staff working with PFAs to foster productive and respectful interactions</a:t>
                </a:r>
                <a:endParaRPr sz="80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2" name="Google Shape;212;p29"/>
            <p:cNvGrpSpPr/>
            <p:nvPr/>
          </p:nvGrpSpPr>
          <p:grpSpPr>
            <a:xfrm>
              <a:off x="6953250" y="4076700"/>
              <a:ext cx="4857900" cy="552600"/>
              <a:chOff x="0" y="0"/>
              <a:chExt cx="4857900" cy="552600"/>
            </a:xfrm>
          </p:grpSpPr>
          <p:sp>
            <p:nvSpPr>
              <p:cNvPr id="213" name="Google Shape;213;p29"/>
              <p:cNvSpPr/>
              <p:nvPr/>
            </p:nvSpPr>
            <p:spPr>
              <a:xfrm>
                <a:off x="0" y="0"/>
                <a:ext cx="4857900" cy="552600"/>
              </a:xfrm>
              <a:prstGeom prst="roundRect">
                <a:avLst>
                  <a:gd fmla="val 10344" name="adj"/>
                </a:avLst>
              </a:prstGeom>
              <a:solidFill>
                <a:srgbClr val="FFFFFF"/>
              </a:solidFill>
              <a:ln cap="flat" cmpd="sng" w="7150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4" name="Google Shape;214;p29"/>
              <p:cNvSpPr/>
              <p:nvPr/>
            </p:nvSpPr>
            <p:spPr>
              <a:xfrm>
                <a:off x="0" y="0"/>
                <a:ext cx="38100" cy="552600"/>
              </a:xfrm>
              <a:prstGeom prst="roundRect">
                <a:avLst>
                  <a:gd fmla="val 50000" name="adj"/>
                </a:avLst>
              </a:prstGeom>
              <a:solidFill>
                <a:srgbClr val="0284C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5" name="Google Shape;215;p29"/>
              <p:cNvSpPr txBox="1"/>
              <p:nvPr/>
            </p:nvSpPr>
            <p:spPr>
              <a:xfrm>
                <a:off x="133350" y="0"/>
                <a:ext cx="4610100" cy="552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800">
                    <a:solidFill>
                      <a:srgbClr val="0F172A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Examine and address factors</a:t>
                </a:r>
                <a:r>
                  <a:rPr lang="en" sz="800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that may prevent PFAs from historically underrepresented populations from participating fully in PFACs</a:t>
                </a:r>
                <a:endParaRPr sz="80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6" name="Google Shape;216;p29"/>
            <p:cNvGrpSpPr/>
            <p:nvPr/>
          </p:nvGrpSpPr>
          <p:grpSpPr>
            <a:xfrm>
              <a:off x="6953250" y="4686300"/>
              <a:ext cx="4857900" cy="533400"/>
              <a:chOff x="0" y="0"/>
              <a:chExt cx="4857900" cy="533400"/>
            </a:xfrm>
          </p:grpSpPr>
          <p:sp>
            <p:nvSpPr>
              <p:cNvPr id="217" name="Google Shape;217;p29"/>
              <p:cNvSpPr/>
              <p:nvPr/>
            </p:nvSpPr>
            <p:spPr>
              <a:xfrm>
                <a:off x="0" y="0"/>
                <a:ext cx="4857900" cy="533400"/>
              </a:xfrm>
              <a:prstGeom prst="roundRect">
                <a:avLst>
                  <a:gd fmla="val 10714" name="adj"/>
                </a:avLst>
              </a:prstGeom>
              <a:solidFill>
                <a:srgbClr val="FFFFFF"/>
              </a:solidFill>
              <a:ln cap="flat" cmpd="sng" w="7150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8" name="Google Shape;218;p29"/>
              <p:cNvSpPr/>
              <p:nvPr/>
            </p:nvSpPr>
            <p:spPr>
              <a:xfrm>
                <a:off x="0" y="0"/>
                <a:ext cx="38100" cy="533400"/>
              </a:xfrm>
              <a:prstGeom prst="roundRect">
                <a:avLst>
                  <a:gd fmla="val 50000" name="adj"/>
                </a:avLst>
              </a:prstGeom>
              <a:solidFill>
                <a:srgbClr val="0284C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19" name="Google Shape;219;p29"/>
              <p:cNvSpPr txBox="1"/>
              <p:nvPr/>
            </p:nvSpPr>
            <p:spPr>
              <a:xfrm>
                <a:off x="133350" y="0"/>
                <a:ext cx="46101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" sz="800">
                    <a:solidFill>
                      <a:srgbClr val="0F172A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Co-design and foster welcoming environments</a:t>
                </a:r>
                <a:r>
                  <a:rPr lang="en" sz="800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 for partnership</a:t>
                </a:r>
                <a:endParaRPr sz="80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0" name="Google Shape;220;p29"/>
            <p:cNvGrpSpPr/>
            <p:nvPr/>
          </p:nvGrpSpPr>
          <p:grpSpPr>
            <a:xfrm>
              <a:off x="6953250" y="5276850"/>
              <a:ext cx="4857900" cy="533400"/>
              <a:chOff x="0" y="0"/>
              <a:chExt cx="4857900" cy="533400"/>
            </a:xfrm>
          </p:grpSpPr>
          <p:sp>
            <p:nvSpPr>
              <p:cNvPr id="221" name="Google Shape;221;p29"/>
              <p:cNvSpPr/>
              <p:nvPr/>
            </p:nvSpPr>
            <p:spPr>
              <a:xfrm>
                <a:off x="0" y="0"/>
                <a:ext cx="4857900" cy="533400"/>
              </a:xfrm>
              <a:prstGeom prst="roundRect">
                <a:avLst>
                  <a:gd fmla="val 10714" name="adj"/>
                </a:avLst>
              </a:prstGeom>
              <a:solidFill>
                <a:srgbClr val="FFFFFF"/>
              </a:solidFill>
              <a:ln cap="flat" cmpd="sng" w="7150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2" name="Google Shape;222;p29"/>
              <p:cNvSpPr/>
              <p:nvPr/>
            </p:nvSpPr>
            <p:spPr>
              <a:xfrm>
                <a:off x="0" y="0"/>
                <a:ext cx="38100" cy="533400"/>
              </a:xfrm>
              <a:prstGeom prst="roundRect">
                <a:avLst>
                  <a:gd fmla="val 50000" name="adj"/>
                </a:avLst>
              </a:prstGeom>
              <a:solidFill>
                <a:srgbClr val="0284C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23" name="Google Shape;223;p29"/>
              <p:cNvSpPr txBox="1"/>
              <p:nvPr/>
            </p:nvSpPr>
            <p:spPr>
              <a:xfrm>
                <a:off x="133350" y="0"/>
                <a:ext cx="46101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00">
                    <a:solidFill>
                      <a:srgbClr val="475569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Establish </a:t>
                </a:r>
                <a:r>
                  <a:rPr b="1" lang="en" sz="800">
                    <a:solidFill>
                      <a:srgbClr val="0F172A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processes for safe and candid exploration of progress</a:t>
                </a:r>
                <a:endParaRPr sz="80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0"/>
          <p:cNvSpPr/>
          <p:nvPr/>
        </p:nvSpPr>
        <p:spPr>
          <a:xfrm>
            <a:off x="0" y="-8762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30"/>
          <p:cNvSpPr/>
          <p:nvPr/>
        </p:nvSpPr>
        <p:spPr>
          <a:xfrm>
            <a:off x="0" y="4778176"/>
            <a:ext cx="9144000" cy="365400"/>
          </a:xfrm>
          <a:prstGeom prst="rect">
            <a:avLst/>
          </a:prstGeom>
          <a:solidFill>
            <a:srgbClr val="5271C3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4" name="Google Shape;234;p30"/>
          <p:cNvPicPr preferRelativeResize="0"/>
          <p:nvPr/>
        </p:nvPicPr>
        <p:blipFill rotWithShape="1">
          <a:blip r:embed="rId3">
            <a:alphaModFix/>
          </a:blip>
          <a:srcRect b="0" l="60" r="50" t="0"/>
          <a:stretch/>
        </p:blipFill>
        <p:spPr>
          <a:xfrm>
            <a:off x="6535009" y="4713318"/>
            <a:ext cx="2446648" cy="511875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30"/>
          <p:cNvSpPr txBox="1"/>
          <p:nvPr/>
        </p:nvSpPr>
        <p:spPr>
          <a:xfrm>
            <a:off x="428625" y="142875"/>
            <a:ext cx="8286900" cy="2772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1800">
                <a:solidFill>
                  <a:srgbClr val="1E1B4B"/>
                </a:solidFill>
                <a:latin typeface="Calibri"/>
                <a:ea typeface="Calibri"/>
                <a:cs typeface="Calibri"/>
                <a:sym typeface="Calibri"/>
              </a:rPr>
              <a:t>Organizational-Level Key Driver Diagram for PFACs - </a:t>
            </a:r>
            <a:r>
              <a:rPr lang="en" sz="1800">
                <a:solidFill>
                  <a:srgbClr val="1E1B4B"/>
                </a:solidFill>
                <a:latin typeface="Calibri"/>
                <a:ea typeface="Calibri"/>
                <a:cs typeface="Calibri"/>
                <a:sym typeface="Calibri"/>
              </a:rPr>
              <a:t>Template</a:t>
            </a:r>
            <a:endParaRPr b="0" sz="1800">
              <a:solidFill>
                <a:srgbClr val="1E1B4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30"/>
          <p:cNvSpPr txBox="1"/>
          <p:nvPr/>
        </p:nvSpPr>
        <p:spPr>
          <a:xfrm>
            <a:off x="62835" y="4506755"/>
            <a:ext cx="5185500" cy="284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700" u="none" cap="none" strike="noStrike">
                <a:solidFill>
                  <a:srgbClr val="351C75"/>
                </a:solidFill>
                <a:latin typeface="Calibri"/>
                <a:ea typeface="Calibri"/>
                <a:cs typeface="Calibri"/>
                <a:sym typeface="Calibri"/>
              </a:rPr>
              <a:t>Adapted from Dardess P, Orazi J, Simpson S, Ganachari D, Casillas CA, Unaka N, and Beck AF. Improving PFAC Representativeness: Outcomes and Lessons Learned from a Pediatric Learning Community. Article under review. </a:t>
            </a:r>
            <a:endParaRPr b="0" i="0" sz="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7" name="Google Shape;237;p30"/>
          <p:cNvGrpSpPr/>
          <p:nvPr/>
        </p:nvGrpSpPr>
        <p:grpSpPr>
          <a:xfrm>
            <a:off x="285750" y="542925"/>
            <a:ext cx="8572613" cy="3814875"/>
            <a:chOff x="381000" y="723900"/>
            <a:chExt cx="11430150" cy="5086500"/>
          </a:xfrm>
        </p:grpSpPr>
        <p:sp>
          <p:nvSpPr>
            <p:cNvPr id="238" name="Google Shape;238;p30"/>
            <p:cNvSpPr/>
            <p:nvPr/>
          </p:nvSpPr>
          <p:spPr>
            <a:xfrm>
              <a:off x="381000" y="723900"/>
              <a:ext cx="2286000" cy="304800"/>
            </a:xfrm>
            <a:prstGeom prst="roundRect">
              <a:avLst>
                <a:gd fmla="val 18750" name="adj"/>
              </a:avLst>
            </a:prstGeom>
            <a:solidFill>
              <a:srgbClr val="312E8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30"/>
            <p:cNvSpPr txBox="1"/>
            <p:nvPr/>
          </p:nvSpPr>
          <p:spPr>
            <a:xfrm>
              <a:off x="381000" y="723900"/>
              <a:ext cx="22860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TARGET &amp; SCOPE</a:t>
              </a:r>
              <a:endParaRPr b="1" sz="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0" name="Google Shape;240;p30"/>
            <p:cNvSpPr/>
            <p:nvPr/>
          </p:nvSpPr>
          <p:spPr>
            <a:xfrm>
              <a:off x="381000" y="1123950"/>
              <a:ext cx="2286000" cy="2190900"/>
            </a:xfrm>
            <a:prstGeom prst="roundRect">
              <a:avLst>
                <a:gd fmla="val 4347" name="adj"/>
              </a:avLst>
            </a:prstGeom>
            <a:solidFill>
              <a:srgbClr val="EEF2FF"/>
            </a:solidFill>
            <a:ln cap="flat" cmpd="sng" w="10725">
              <a:solidFill>
                <a:srgbClr val="C7D2FE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30"/>
            <p:cNvSpPr/>
            <p:nvPr/>
          </p:nvSpPr>
          <p:spPr>
            <a:xfrm>
              <a:off x="381000" y="1123950"/>
              <a:ext cx="2286000" cy="57300"/>
            </a:xfrm>
            <a:prstGeom prst="roundRect">
              <a:avLst>
                <a:gd fmla="val 50000" name="adj"/>
              </a:avLst>
            </a:prstGeom>
            <a:solidFill>
              <a:srgbClr val="4338CA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30"/>
            <p:cNvSpPr txBox="1"/>
            <p:nvPr/>
          </p:nvSpPr>
          <p:spPr>
            <a:xfrm>
              <a:off x="495300" y="1257300"/>
              <a:ext cx="2057400" cy="1962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rgbClr val="3730A3"/>
                  </a:solidFill>
                  <a:latin typeface="Calibri"/>
                  <a:ea typeface="Calibri"/>
                  <a:cs typeface="Calibri"/>
                  <a:sym typeface="Calibri"/>
                </a:rPr>
                <a:t>Strategic Aim</a:t>
              </a:r>
              <a:endParaRPr b="1" sz="800">
                <a:solidFill>
                  <a:srgbClr val="3730A3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l">
                <a:spcBef>
                  <a:spcPts val="500"/>
                </a:spcBef>
                <a:spcAft>
                  <a:spcPts val="0"/>
                </a:spcAft>
                <a:buNone/>
              </a:pPr>
              <a:r>
                <a:t/>
              </a:r>
              <a:endParaRPr b="0" sz="900">
                <a:solidFill>
                  <a:srgbClr val="1E1B4B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30"/>
            <p:cNvSpPr/>
            <p:nvPr/>
          </p:nvSpPr>
          <p:spPr>
            <a:xfrm>
              <a:off x="381000" y="3429000"/>
              <a:ext cx="2286000" cy="2381400"/>
            </a:xfrm>
            <a:prstGeom prst="roundRect">
              <a:avLst>
                <a:gd fmla="val 4166" name="adj"/>
              </a:avLst>
            </a:prstGeom>
            <a:solidFill>
              <a:srgbClr val="F0FDFA"/>
            </a:solidFill>
            <a:ln cap="flat" cmpd="sng" w="10725">
              <a:solidFill>
                <a:srgbClr val="99F6E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30"/>
            <p:cNvSpPr/>
            <p:nvPr/>
          </p:nvSpPr>
          <p:spPr>
            <a:xfrm>
              <a:off x="381000" y="3429000"/>
              <a:ext cx="2286000" cy="57300"/>
            </a:xfrm>
            <a:prstGeom prst="roundRect">
              <a:avLst>
                <a:gd fmla="val 50000" name="adj"/>
              </a:avLst>
            </a:prstGeom>
            <a:solidFill>
              <a:srgbClr val="0D9488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30"/>
            <p:cNvSpPr txBox="1"/>
            <p:nvPr/>
          </p:nvSpPr>
          <p:spPr>
            <a:xfrm>
              <a:off x="495300" y="3562350"/>
              <a:ext cx="2057400" cy="215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rgbClr val="0F766E"/>
                  </a:solidFill>
                  <a:latin typeface="Calibri"/>
                  <a:ea typeface="Calibri"/>
                  <a:cs typeface="Calibri"/>
                  <a:sym typeface="Calibri"/>
                </a:rPr>
                <a:t>Population</a:t>
              </a:r>
              <a:endParaRPr b="1" sz="800">
                <a:solidFill>
                  <a:srgbClr val="0F766E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l">
                <a:spcBef>
                  <a:spcPts val="500"/>
                </a:spcBef>
                <a:spcAft>
                  <a:spcPts val="0"/>
                </a:spcAft>
                <a:buNone/>
              </a:pPr>
              <a:r>
                <a:t/>
              </a:r>
              <a:endParaRPr b="0" sz="900">
                <a:solidFill>
                  <a:srgbClr val="134E4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6" name="Google Shape;246;p30"/>
            <p:cNvSpPr/>
            <p:nvPr/>
          </p:nvSpPr>
          <p:spPr>
            <a:xfrm>
              <a:off x="2857500" y="723900"/>
              <a:ext cx="3905400" cy="304800"/>
            </a:xfrm>
            <a:prstGeom prst="roundRect">
              <a:avLst>
                <a:gd fmla="val 18750" name="adj"/>
              </a:avLst>
            </a:prstGeom>
            <a:solidFill>
              <a:srgbClr val="1E40AF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30"/>
            <p:cNvSpPr txBox="1"/>
            <p:nvPr/>
          </p:nvSpPr>
          <p:spPr>
            <a:xfrm>
              <a:off x="2857500" y="723900"/>
              <a:ext cx="39054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PRIMARY DRIVERS: What is needed to achieve strategic aim</a:t>
              </a:r>
              <a:endParaRPr b="1" sz="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48" name="Google Shape;248;p30"/>
            <p:cNvGrpSpPr/>
            <p:nvPr/>
          </p:nvGrpSpPr>
          <p:grpSpPr>
            <a:xfrm>
              <a:off x="2857500" y="1123950"/>
              <a:ext cx="3905400" cy="705000"/>
              <a:chOff x="0" y="0"/>
              <a:chExt cx="3905400" cy="705000"/>
            </a:xfrm>
          </p:grpSpPr>
          <p:sp>
            <p:nvSpPr>
              <p:cNvPr id="249" name="Google Shape;249;p30"/>
              <p:cNvSpPr/>
              <p:nvPr/>
            </p:nvSpPr>
            <p:spPr>
              <a:xfrm>
                <a:off x="0" y="0"/>
                <a:ext cx="3905400" cy="705000"/>
              </a:xfrm>
              <a:prstGeom prst="roundRect">
                <a:avLst>
                  <a:gd fmla="val 10810" name="adj"/>
                </a:avLst>
              </a:prstGeom>
              <a:solidFill>
                <a:srgbClr val="F8FAFC"/>
              </a:solidFill>
              <a:ln cap="flat" cmpd="sng" w="8575">
                <a:solidFill>
                  <a:srgbClr val="CBD5E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0" name="Google Shape;250;p30"/>
              <p:cNvSpPr/>
              <p:nvPr/>
            </p:nvSpPr>
            <p:spPr>
              <a:xfrm>
                <a:off x="0" y="0"/>
                <a:ext cx="57300" cy="705000"/>
              </a:xfrm>
              <a:prstGeom prst="roundRect">
                <a:avLst>
                  <a:gd fmla="val 50000" name="adj"/>
                </a:avLst>
              </a:prstGeom>
              <a:solidFill>
                <a:srgbClr val="2563EB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30"/>
              <p:cNvSpPr txBox="1"/>
              <p:nvPr/>
            </p:nvSpPr>
            <p:spPr>
              <a:xfrm>
                <a:off x="171450" y="0"/>
                <a:ext cx="3619500" cy="70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334155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2" name="Google Shape;252;p30"/>
            <p:cNvGrpSpPr/>
            <p:nvPr/>
          </p:nvGrpSpPr>
          <p:grpSpPr>
            <a:xfrm>
              <a:off x="2857500" y="1905000"/>
              <a:ext cx="3905400" cy="705000"/>
              <a:chOff x="0" y="0"/>
              <a:chExt cx="3905400" cy="705000"/>
            </a:xfrm>
          </p:grpSpPr>
          <p:sp>
            <p:nvSpPr>
              <p:cNvPr id="253" name="Google Shape;253;p30"/>
              <p:cNvSpPr/>
              <p:nvPr/>
            </p:nvSpPr>
            <p:spPr>
              <a:xfrm>
                <a:off x="0" y="0"/>
                <a:ext cx="3905400" cy="705000"/>
              </a:xfrm>
              <a:prstGeom prst="roundRect">
                <a:avLst>
                  <a:gd fmla="val 10810" name="adj"/>
                </a:avLst>
              </a:prstGeom>
              <a:solidFill>
                <a:srgbClr val="F8FAFC"/>
              </a:solidFill>
              <a:ln cap="flat" cmpd="sng" w="8575">
                <a:solidFill>
                  <a:srgbClr val="CBD5E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4" name="Google Shape;254;p30"/>
              <p:cNvSpPr/>
              <p:nvPr/>
            </p:nvSpPr>
            <p:spPr>
              <a:xfrm>
                <a:off x="0" y="0"/>
                <a:ext cx="57300" cy="705000"/>
              </a:xfrm>
              <a:prstGeom prst="roundRect">
                <a:avLst>
                  <a:gd fmla="val 50000" name="adj"/>
                </a:avLst>
              </a:prstGeom>
              <a:solidFill>
                <a:srgbClr val="2563EB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5" name="Google Shape;255;p30"/>
              <p:cNvSpPr txBox="1"/>
              <p:nvPr/>
            </p:nvSpPr>
            <p:spPr>
              <a:xfrm>
                <a:off x="171450" y="0"/>
                <a:ext cx="3619500" cy="70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334155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56" name="Google Shape;256;p30"/>
            <p:cNvGrpSpPr/>
            <p:nvPr/>
          </p:nvGrpSpPr>
          <p:grpSpPr>
            <a:xfrm>
              <a:off x="2857500" y="2686050"/>
              <a:ext cx="3905400" cy="705000"/>
              <a:chOff x="0" y="0"/>
              <a:chExt cx="3905400" cy="705000"/>
            </a:xfrm>
          </p:grpSpPr>
          <p:sp>
            <p:nvSpPr>
              <p:cNvPr id="257" name="Google Shape;257;p30"/>
              <p:cNvSpPr/>
              <p:nvPr/>
            </p:nvSpPr>
            <p:spPr>
              <a:xfrm>
                <a:off x="0" y="0"/>
                <a:ext cx="3905400" cy="705000"/>
              </a:xfrm>
              <a:prstGeom prst="roundRect">
                <a:avLst>
                  <a:gd fmla="val 10810" name="adj"/>
                </a:avLst>
              </a:prstGeom>
              <a:solidFill>
                <a:srgbClr val="F8FAFC"/>
              </a:solidFill>
              <a:ln cap="flat" cmpd="sng" w="8575">
                <a:solidFill>
                  <a:srgbClr val="CBD5E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8" name="Google Shape;258;p30"/>
              <p:cNvSpPr/>
              <p:nvPr/>
            </p:nvSpPr>
            <p:spPr>
              <a:xfrm>
                <a:off x="0" y="0"/>
                <a:ext cx="57300" cy="705000"/>
              </a:xfrm>
              <a:prstGeom prst="roundRect">
                <a:avLst>
                  <a:gd fmla="val 50000" name="adj"/>
                </a:avLst>
              </a:prstGeom>
              <a:solidFill>
                <a:srgbClr val="2563EB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9" name="Google Shape;259;p30"/>
              <p:cNvSpPr txBox="1"/>
              <p:nvPr/>
            </p:nvSpPr>
            <p:spPr>
              <a:xfrm>
                <a:off x="171450" y="0"/>
                <a:ext cx="3619500" cy="70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334155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0" name="Google Shape;260;p30"/>
            <p:cNvGrpSpPr/>
            <p:nvPr/>
          </p:nvGrpSpPr>
          <p:grpSpPr>
            <a:xfrm>
              <a:off x="2857500" y="3467100"/>
              <a:ext cx="3905400" cy="705000"/>
              <a:chOff x="0" y="0"/>
              <a:chExt cx="3905400" cy="705000"/>
            </a:xfrm>
          </p:grpSpPr>
          <p:sp>
            <p:nvSpPr>
              <p:cNvPr id="261" name="Google Shape;261;p30"/>
              <p:cNvSpPr/>
              <p:nvPr/>
            </p:nvSpPr>
            <p:spPr>
              <a:xfrm>
                <a:off x="0" y="0"/>
                <a:ext cx="3905400" cy="705000"/>
              </a:xfrm>
              <a:prstGeom prst="roundRect">
                <a:avLst>
                  <a:gd fmla="val 10810" name="adj"/>
                </a:avLst>
              </a:prstGeom>
              <a:solidFill>
                <a:srgbClr val="F8FAFC"/>
              </a:solidFill>
              <a:ln cap="flat" cmpd="sng" w="8575">
                <a:solidFill>
                  <a:srgbClr val="CBD5E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2" name="Google Shape;262;p30"/>
              <p:cNvSpPr/>
              <p:nvPr/>
            </p:nvSpPr>
            <p:spPr>
              <a:xfrm>
                <a:off x="0" y="0"/>
                <a:ext cx="57300" cy="705000"/>
              </a:xfrm>
              <a:prstGeom prst="roundRect">
                <a:avLst>
                  <a:gd fmla="val 50000" name="adj"/>
                </a:avLst>
              </a:prstGeom>
              <a:solidFill>
                <a:srgbClr val="2563EB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3" name="Google Shape;263;p30"/>
              <p:cNvSpPr txBox="1"/>
              <p:nvPr/>
            </p:nvSpPr>
            <p:spPr>
              <a:xfrm>
                <a:off x="171450" y="0"/>
                <a:ext cx="3619500" cy="705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900">
                  <a:solidFill>
                    <a:srgbClr val="334155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4" name="Google Shape;264;p30"/>
            <p:cNvGrpSpPr/>
            <p:nvPr/>
          </p:nvGrpSpPr>
          <p:grpSpPr>
            <a:xfrm>
              <a:off x="2857500" y="4248150"/>
              <a:ext cx="3905400" cy="743100"/>
              <a:chOff x="0" y="0"/>
              <a:chExt cx="3905400" cy="743100"/>
            </a:xfrm>
          </p:grpSpPr>
          <p:sp>
            <p:nvSpPr>
              <p:cNvPr id="265" name="Google Shape;265;p30"/>
              <p:cNvSpPr/>
              <p:nvPr/>
            </p:nvSpPr>
            <p:spPr>
              <a:xfrm>
                <a:off x="0" y="0"/>
                <a:ext cx="3905400" cy="743100"/>
              </a:xfrm>
              <a:prstGeom prst="roundRect">
                <a:avLst>
                  <a:gd fmla="val 10256" name="adj"/>
                </a:avLst>
              </a:prstGeom>
              <a:solidFill>
                <a:srgbClr val="F8FAFC"/>
              </a:solidFill>
              <a:ln cap="flat" cmpd="sng" w="8575">
                <a:solidFill>
                  <a:srgbClr val="CBD5E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6" name="Google Shape;266;p30"/>
              <p:cNvSpPr/>
              <p:nvPr/>
            </p:nvSpPr>
            <p:spPr>
              <a:xfrm>
                <a:off x="0" y="0"/>
                <a:ext cx="57300" cy="743100"/>
              </a:xfrm>
              <a:prstGeom prst="roundRect">
                <a:avLst>
                  <a:gd fmla="val 50000" name="adj"/>
                </a:avLst>
              </a:prstGeom>
              <a:solidFill>
                <a:srgbClr val="2563EB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67" name="Google Shape;267;p30"/>
              <p:cNvSpPr txBox="1"/>
              <p:nvPr/>
            </p:nvSpPr>
            <p:spPr>
              <a:xfrm>
                <a:off x="171450" y="0"/>
                <a:ext cx="3619500" cy="74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solidFill>
                    <a:srgbClr val="334155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68" name="Google Shape;268;p30"/>
            <p:cNvGrpSpPr/>
            <p:nvPr/>
          </p:nvGrpSpPr>
          <p:grpSpPr>
            <a:xfrm>
              <a:off x="2857500" y="5067300"/>
              <a:ext cx="3905400" cy="743100"/>
              <a:chOff x="0" y="0"/>
              <a:chExt cx="3905400" cy="743100"/>
            </a:xfrm>
          </p:grpSpPr>
          <p:sp>
            <p:nvSpPr>
              <p:cNvPr id="269" name="Google Shape;269;p30"/>
              <p:cNvSpPr/>
              <p:nvPr/>
            </p:nvSpPr>
            <p:spPr>
              <a:xfrm>
                <a:off x="0" y="0"/>
                <a:ext cx="3905400" cy="743100"/>
              </a:xfrm>
              <a:prstGeom prst="roundRect">
                <a:avLst>
                  <a:gd fmla="val 10256" name="adj"/>
                </a:avLst>
              </a:prstGeom>
              <a:solidFill>
                <a:srgbClr val="F8FAFC"/>
              </a:solidFill>
              <a:ln cap="flat" cmpd="sng" w="8575">
                <a:solidFill>
                  <a:srgbClr val="CBD5E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0" name="Google Shape;270;p30"/>
              <p:cNvSpPr/>
              <p:nvPr/>
            </p:nvSpPr>
            <p:spPr>
              <a:xfrm>
                <a:off x="0" y="0"/>
                <a:ext cx="57300" cy="743100"/>
              </a:xfrm>
              <a:prstGeom prst="roundRect">
                <a:avLst>
                  <a:gd fmla="val 50000" name="adj"/>
                </a:avLst>
              </a:prstGeom>
              <a:solidFill>
                <a:srgbClr val="2563EB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1" name="Google Shape;271;p30"/>
              <p:cNvSpPr txBox="1"/>
              <p:nvPr/>
            </p:nvSpPr>
            <p:spPr>
              <a:xfrm>
                <a:off x="171450" y="0"/>
                <a:ext cx="3619500" cy="743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solidFill>
                    <a:srgbClr val="334155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272" name="Google Shape;272;p30"/>
            <p:cNvSpPr/>
            <p:nvPr/>
          </p:nvSpPr>
          <p:spPr>
            <a:xfrm>
              <a:off x="6953250" y="723900"/>
              <a:ext cx="4857900" cy="304800"/>
            </a:xfrm>
            <a:prstGeom prst="roundRect">
              <a:avLst>
                <a:gd fmla="val 18750" name="adj"/>
              </a:avLst>
            </a:prstGeom>
            <a:solidFill>
              <a:srgbClr val="0369A1"/>
            </a:solidFill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30"/>
            <p:cNvSpPr txBox="1"/>
            <p:nvPr/>
          </p:nvSpPr>
          <p:spPr>
            <a:xfrm>
              <a:off x="6953250" y="723900"/>
              <a:ext cx="4857900" cy="304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80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SECONDARY DRIVERS: Change ideas/interventions to support primary drivers</a:t>
              </a:r>
              <a:endParaRPr b="1" sz="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74" name="Google Shape;274;p30"/>
            <p:cNvGrpSpPr/>
            <p:nvPr/>
          </p:nvGrpSpPr>
          <p:grpSpPr>
            <a:xfrm>
              <a:off x="6953250" y="1123950"/>
              <a:ext cx="4857900" cy="533400"/>
              <a:chOff x="0" y="0"/>
              <a:chExt cx="4857900" cy="533400"/>
            </a:xfrm>
          </p:grpSpPr>
          <p:sp>
            <p:nvSpPr>
              <p:cNvPr id="275" name="Google Shape;275;p30"/>
              <p:cNvSpPr/>
              <p:nvPr/>
            </p:nvSpPr>
            <p:spPr>
              <a:xfrm>
                <a:off x="0" y="0"/>
                <a:ext cx="4857900" cy="533400"/>
              </a:xfrm>
              <a:prstGeom prst="roundRect">
                <a:avLst>
                  <a:gd fmla="val 10714" name="adj"/>
                </a:avLst>
              </a:prstGeom>
              <a:solidFill>
                <a:srgbClr val="FFFFFF"/>
              </a:solidFill>
              <a:ln cap="flat" cmpd="sng" w="7150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6" name="Google Shape;276;p30"/>
              <p:cNvSpPr/>
              <p:nvPr/>
            </p:nvSpPr>
            <p:spPr>
              <a:xfrm>
                <a:off x="0" y="0"/>
                <a:ext cx="38100" cy="533400"/>
              </a:xfrm>
              <a:prstGeom prst="roundRect">
                <a:avLst>
                  <a:gd fmla="val 50000" name="adj"/>
                </a:avLst>
              </a:prstGeom>
              <a:solidFill>
                <a:srgbClr val="0284C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77" name="Google Shape;277;p30"/>
              <p:cNvSpPr txBox="1"/>
              <p:nvPr/>
            </p:nvSpPr>
            <p:spPr>
              <a:xfrm>
                <a:off x="133350" y="0"/>
                <a:ext cx="46101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78" name="Google Shape;278;p30"/>
            <p:cNvGrpSpPr/>
            <p:nvPr/>
          </p:nvGrpSpPr>
          <p:grpSpPr>
            <a:xfrm>
              <a:off x="6953250" y="1714500"/>
              <a:ext cx="4857900" cy="533400"/>
              <a:chOff x="0" y="0"/>
              <a:chExt cx="4857900" cy="533400"/>
            </a:xfrm>
          </p:grpSpPr>
          <p:sp>
            <p:nvSpPr>
              <p:cNvPr id="279" name="Google Shape;279;p30"/>
              <p:cNvSpPr/>
              <p:nvPr/>
            </p:nvSpPr>
            <p:spPr>
              <a:xfrm>
                <a:off x="0" y="0"/>
                <a:ext cx="4857900" cy="533400"/>
              </a:xfrm>
              <a:prstGeom prst="roundRect">
                <a:avLst>
                  <a:gd fmla="val 10714" name="adj"/>
                </a:avLst>
              </a:prstGeom>
              <a:solidFill>
                <a:srgbClr val="FFFFFF"/>
              </a:solidFill>
              <a:ln cap="flat" cmpd="sng" w="7150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0" name="Google Shape;280;p30"/>
              <p:cNvSpPr/>
              <p:nvPr/>
            </p:nvSpPr>
            <p:spPr>
              <a:xfrm>
                <a:off x="0" y="0"/>
                <a:ext cx="38100" cy="533400"/>
              </a:xfrm>
              <a:prstGeom prst="roundRect">
                <a:avLst>
                  <a:gd fmla="val 50000" name="adj"/>
                </a:avLst>
              </a:prstGeom>
              <a:solidFill>
                <a:srgbClr val="0284C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1" name="Google Shape;281;p30"/>
              <p:cNvSpPr txBox="1"/>
              <p:nvPr/>
            </p:nvSpPr>
            <p:spPr>
              <a:xfrm>
                <a:off x="133350" y="0"/>
                <a:ext cx="46101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2" name="Google Shape;282;p30"/>
            <p:cNvGrpSpPr/>
            <p:nvPr/>
          </p:nvGrpSpPr>
          <p:grpSpPr>
            <a:xfrm>
              <a:off x="6953250" y="2305050"/>
              <a:ext cx="4857900" cy="533400"/>
              <a:chOff x="0" y="0"/>
              <a:chExt cx="4857900" cy="533400"/>
            </a:xfrm>
          </p:grpSpPr>
          <p:sp>
            <p:nvSpPr>
              <p:cNvPr id="283" name="Google Shape;283;p30"/>
              <p:cNvSpPr/>
              <p:nvPr/>
            </p:nvSpPr>
            <p:spPr>
              <a:xfrm>
                <a:off x="0" y="0"/>
                <a:ext cx="4857900" cy="533400"/>
              </a:xfrm>
              <a:prstGeom prst="roundRect">
                <a:avLst>
                  <a:gd fmla="val 10714" name="adj"/>
                </a:avLst>
              </a:prstGeom>
              <a:solidFill>
                <a:srgbClr val="FFFFFF"/>
              </a:solidFill>
              <a:ln cap="flat" cmpd="sng" w="7150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4" name="Google Shape;284;p30"/>
              <p:cNvSpPr/>
              <p:nvPr/>
            </p:nvSpPr>
            <p:spPr>
              <a:xfrm>
                <a:off x="0" y="0"/>
                <a:ext cx="38100" cy="533400"/>
              </a:xfrm>
              <a:prstGeom prst="roundRect">
                <a:avLst>
                  <a:gd fmla="val 50000" name="adj"/>
                </a:avLst>
              </a:prstGeom>
              <a:solidFill>
                <a:srgbClr val="0284C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5" name="Google Shape;285;p30"/>
              <p:cNvSpPr txBox="1"/>
              <p:nvPr/>
            </p:nvSpPr>
            <p:spPr>
              <a:xfrm>
                <a:off x="133350" y="0"/>
                <a:ext cx="46101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86" name="Google Shape;286;p30"/>
            <p:cNvGrpSpPr/>
            <p:nvPr/>
          </p:nvGrpSpPr>
          <p:grpSpPr>
            <a:xfrm>
              <a:off x="6953250" y="2895600"/>
              <a:ext cx="4857900" cy="533400"/>
              <a:chOff x="0" y="0"/>
              <a:chExt cx="4857900" cy="533400"/>
            </a:xfrm>
          </p:grpSpPr>
          <p:sp>
            <p:nvSpPr>
              <p:cNvPr id="287" name="Google Shape;287;p30"/>
              <p:cNvSpPr/>
              <p:nvPr/>
            </p:nvSpPr>
            <p:spPr>
              <a:xfrm>
                <a:off x="0" y="0"/>
                <a:ext cx="4857900" cy="533400"/>
              </a:xfrm>
              <a:prstGeom prst="roundRect">
                <a:avLst>
                  <a:gd fmla="val 10714" name="adj"/>
                </a:avLst>
              </a:prstGeom>
              <a:solidFill>
                <a:srgbClr val="FFFFFF"/>
              </a:solidFill>
              <a:ln cap="flat" cmpd="sng" w="7150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8" name="Google Shape;288;p30"/>
              <p:cNvSpPr/>
              <p:nvPr/>
            </p:nvSpPr>
            <p:spPr>
              <a:xfrm>
                <a:off x="0" y="0"/>
                <a:ext cx="38100" cy="533400"/>
              </a:xfrm>
              <a:prstGeom prst="roundRect">
                <a:avLst>
                  <a:gd fmla="val 50000" name="adj"/>
                </a:avLst>
              </a:prstGeom>
              <a:solidFill>
                <a:srgbClr val="0284C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89" name="Google Shape;289;p30"/>
              <p:cNvSpPr txBox="1"/>
              <p:nvPr/>
            </p:nvSpPr>
            <p:spPr>
              <a:xfrm>
                <a:off x="133350" y="0"/>
                <a:ext cx="46101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0" name="Google Shape;290;p30"/>
            <p:cNvGrpSpPr/>
            <p:nvPr/>
          </p:nvGrpSpPr>
          <p:grpSpPr>
            <a:xfrm>
              <a:off x="6953250" y="3486150"/>
              <a:ext cx="4857900" cy="533400"/>
              <a:chOff x="0" y="0"/>
              <a:chExt cx="4857900" cy="533400"/>
            </a:xfrm>
          </p:grpSpPr>
          <p:sp>
            <p:nvSpPr>
              <p:cNvPr id="291" name="Google Shape;291;p30"/>
              <p:cNvSpPr/>
              <p:nvPr/>
            </p:nvSpPr>
            <p:spPr>
              <a:xfrm>
                <a:off x="0" y="0"/>
                <a:ext cx="4857900" cy="533400"/>
              </a:xfrm>
              <a:prstGeom prst="roundRect">
                <a:avLst>
                  <a:gd fmla="val 10714" name="adj"/>
                </a:avLst>
              </a:prstGeom>
              <a:solidFill>
                <a:srgbClr val="FFFFFF"/>
              </a:solidFill>
              <a:ln cap="flat" cmpd="sng" w="7150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2" name="Google Shape;292;p30"/>
              <p:cNvSpPr/>
              <p:nvPr/>
            </p:nvSpPr>
            <p:spPr>
              <a:xfrm>
                <a:off x="0" y="0"/>
                <a:ext cx="38100" cy="533400"/>
              </a:xfrm>
              <a:prstGeom prst="roundRect">
                <a:avLst>
                  <a:gd fmla="val 50000" name="adj"/>
                </a:avLst>
              </a:prstGeom>
              <a:solidFill>
                <a:srgbClr val="0284C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3" name="Google Shape;293;p30"/>
              <p:cNvSpPr txBox="1"/>
              <p:nvPr/>
            </p:nvSpPr>
            <p:spPr>
              <a:xfrm>
                <a:off x="133350" y="0"/>
                <a:ext cx="46101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4" name="Google Shape;294;p30"/>
            <p:cNvGrpSpPr/>
            <p:nvPr/>
          </p:nvGrpSpPr>
          <p:grpSpPr>
            <a:xfrm>
              <a:off x="6953250" y="4076700"/>
              <a:ext cx="4857900" cy="552600"/>
              <a:chOff x="0" y="0"/>
              <a:chExt cx="4857900" cy="552600"/>
            </a:xfrm>
          </p:grpSpPr>
          <p:sp>
            <p:nvSpPr>
              <p:cNvPr id="295" name="Google Shape;295;p30"/>
              <p:cNvSpPr/>
              <p:nvPr/>
            </p:nvSpPr>
            <p:spPr>
              <a:xfrm>
                <a:off x="0" y="0"/>
                <a:ext cx="4857900" cy="552600"/>
              </a:xfrm>
              <a:prstGeom prst="roundRect">
                <a:avLst>
                  <a:gd fmla="val 10344" name="adj"/>
                </a:avLst>
              </a:prstGeom>
              <a:solidFill>
                <a:srgbClr val="FFFFFF"/>
              </a:solidFill>
              <a:ln cap="flat" cmpd="sng" w="7150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6" name="Google Shape;296;p30"/>
              <p:cNvSpPr/>
              <p:nvPr/>
            </p:nvSpPr>
            <p:spPr>
              <a:xfrm>
                <a:off x="0" y="0"/>
                <a:ext cx="38100" cy="552600"/>
              </a:xfrm>
              <a:prstGeom prst="roundRect">
                <a:avLst>
                  <a:gd fmla="val 50000" name="adj"/>
                </a:avLst>
              </a:prstGeom>
              <a:solidFill>
                <a:srgbClr val="0284C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97" name="Google Shape;297;p30"/>
              <p:cNvSpPr txBox="1"/>
              <p:nvPr/>
            </p:nvSpPr>
            <p:spPr>
              <a:xfrm>
                <a:off x="133350" y="0"/>
                <a:ext cx="4610100" cy="5526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8" name="Google Shape;298;p30"/>
            <p:cNvGrpSpPr/>
            <p:nvPr/>
          </p:nvGrpSpPr>
          <p:grpSpPr>
            <a:xfrm>
              <a:off x="6953250" y="4686300"/>
              <a:ext cx="4857900" cy="533400"/>
              <a:chOff x="0" y="0"/>
              <a:chExt cx="4857900" cy="533400"/>
            </a:xfrm>
          </p:grpSpPr>
          <p:sp>
            <p:nvSpPr>
              <p:cNvPr id="299" name="Google Shape;299;p30"/>
              <p:cNvSpPr/>
              <p:nvPr/>
            </p:nvSpPr>
            <p:spPr>
              <a:xfrm>
                <a:off x="0" y="0"/>
                <a:ext cx="4857900" cy="533400"/>
              </a:xfrm>
              <a:prstGeom prst="roundRect">
                <a:avLst>
                  <a:gd fmla="val 10714" name="adj"/>
                </a:avLst>
              </a:prstGeom>
              <a:solidFill>
                <a:srgbClr val="FFFFFF"/>
              </a:solidFill>
              <a:ln cap="flat" cmpd="sng" w="7150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0" name="Google Shape;300;p30"/>
              <p:cNvSpPr/>
              <p:nvPr/>
            </p:nvSpPr>
            <p:spPr>
              <a:xfrm>
                <a:off x="0" y="0"/>
                <a:ext cx="38100" cy="533400"/>
              </a:xfrm>
              <a:prstGeom prst="roundRect">
                <a:avLst>
                  <a:gd fmla="val 50000" name="adj"/>
                </a:avLst>
              </a:prstGeom>
              <a:solidFill>
                <a:srgbClr val="0284C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1" name="Google Shape;301;p30"/>
              <p:cNvSpPr txBox="1"/>
              <p:nvPr/>
            </p:nvSpPr>
            <p:spPr>
              <a:xfrm>
                <a:off x="133350" y="0"/>
                <a:ext cx="46101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2" name="Google Shape;302;p30"/>
            <p:cNvGrpSpPr/>
            <p:nvPr/>
          </p:nvGrpSpPr>
          <p:grpSpPr>
            <a:xfrm>
              <a:off x="6953250" y="5276850"/>
              <a:ext cx="4857900" cy="533400"/>
              <a:chOff x="0" y="0"/>
              <a:chExt cx="4857900" cy="533400"/>
            </a:xfrm>
          </p:grpSpPr>
          <p:sp>
            <p:nvSpPr>
              <p:cNvPr id="303" name="Google Shape;303;p30"/>
              <p:cNvSpPr/>
              <p:nvPr/>
            </p:nvSpPr>
            <p:spPr>
              <a:xfrm>
                <a:off x="0" y="0"/>
                <a:ext cx="4857900" cy="533400"/>
              </a:xfrm>
              <a:prstGeom prst="roundRect">
                <a:avLst>
                  <a:gd fmla="val 10714" name="adj"/>
                </a:avLst>
              </a:prstGeom>
              <a:solidFill>
                <a:srgbClr val="FFFFFF"/>
              </a:solidFill>
              <a:ln cap="flat" cmpd="sng" w="7150">
                <a:solidFill>
                  <a:srgbClr val="E2E8F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4" name="Google Shape;304;p30"/>
              <p:cNvSpPr/>
              <p:nvPr/>
            </p:nvSpPr>
            <p:spPr>
              <a:xfrm>
                <a:off x="0" y="0"/>
                <a:ext cx="38100" cy="533400"/>
              </a:xfrm>
              <a:prstGeom prst="roundRect">
                <a:avLst>
                  <a:gd fmla="val 50000" name="adj"/>
                </a:avLst>
              </a:prstGeom>
              <a:solidFill>
                <a:srgbClr val="0284C7"/>
              </a:solidFill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05" name="Google Shape;305;p30"/>
              <p:cNvSpPr txBox="1"/>
              <p:nvPr/>
            </p:nvSpPr>
            <p:spPr>
              <a:xfrm>
                <a:off x="133350" y="0"/>
                <a:ext cx="4610100" cy="533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800">
                  <a:solidFill>
                    <a:srgbClr val="475569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